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 id="2147483666" r:id="rId3"/>
  </p:sldMasterIdLst>
  <p:notesMasterIdLst>
    <p:notesMasterId r:id="rId26"/>
  </p:notesMasterIdLst>
  <p:sldIdLst>
    <p:sldId id="324" r:id="rId4"/>
    <p:sldId id="349" r:id="rId5"/>
    <p:sldId id="333" r:id="rId6"/>
    <p:sldId id="334" r:id="rId7"/>
    <p:sldId id="340" r:id="rId8"/>
    <p:sldId id="337" r:id="rId9"/>
    <p:sldId id="336" r:id="rId10"/>
    <p:sldId id="338" r:id="rId11"/>
    <p:sldId id="335" r:id="rId12"/>
    <p:sldId id="339" r:id="rId13"/>
    <p:sldId id="325" r:id="rId14"/>
    <p:sldId id="342" r:id="rId15"/>
    <p:sldId id="343" r:id="rId16"/>
    <p:sldId id="341" r:id="rId17"/>
    <p:sldId id="345" r:id="rId18"/>
    <p:sldId id="346" r:id="rId19"/>
    <p:sldId id="257" r:id="rId20"/>
    <p:sldId id="350" r:id="rId21"/>
    <p:sldId id="353" r:id="rId22"/>
    <p:sldId id="352" r:id="rId23"/>
    <p:sldId id="351" r:id="rId24"/>
    <p:sldId id="31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400"/>
    <a:srgbClr val="941100"/>
    <a:srgbClr val="003F00"/>
    <a:srgbClr val="008F00"/>
    <a:srgbClr val="1900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64"/>
    <p:restoredTop sz="93677"/>
  </p:normalViewPr>
  <p:slideViewPr>
    <p:cSldViewPr snapToGrid="0" snapToObjects="1" showGuides="1">
      <p:cViewPr varScale="1">
        <p:scale>
          <a:sx n="122" d="100"/>
          <a:sy n="122" d="100"/>
        </p:scale>
        <p:origin x="882" y="102"/>
      </p:cViewPr>
      <p:guideLst>
        <p:guide orient="horz" pos="2160"/>
        <p:guide pos="2880"/>
      </p:guideLst>
    </p:cSldViewPr>
  </p:slideViewPr>
  <p:notesTextViewPr>
    <p:cViewPr>
      <p:scale>
        <a:sx n="125" d="100"/>
        <a:sy n="125" d="100"/>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2C74-E9BE-8845-AA1F-275C58478BD4}" type="datetimeFigureOut">
              <a:rPr lang="en-US" smtClean="0"/>
              <a:t>9/26/2021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0A490-7766-E549-A9C6-D9A35B8B0A24}" type="slidenum">
              <a:rPr lang="en-US" smtClean="0"/>
              <a:t>‹#›</a:t>
            </a:fld>
            <a:endParaRPr lang="en-US"/>
          </a:p>
        </p:txBody>
      </p:sp>
    </p:spTree>
    <p:extLst>
      <p:ext uri="{BB962C8B-B14F-4D97-AF65-F5344CB8AC3E}">
        <p14:creationId xmlns:p14="http://schemas.microsoft.com/office/powerpoint/2010/main" val="33888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8f30814c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8f30814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915" y="5945854"/>
            <a:ext cx="1371600" cy="923544"/>
          </a:xfrm>
          <a:prstGeom prst="rect">
            <a:avLst/>
          </a:prstGeom>
        </p:spPr>
      </p:pic>
      <p:sp>
        <p:nvSpPr>
          <p:cNvPr id="6" name="Text Placeholder 5"/>
          <p:cNvSpPr>
            <a:spLocks noGrp="1"/>
          </p:cNvSpPr>
          <p:nvPr>
            <p:ph type="body" sz="quarter" idx="10" hasCustomPrompt="1"/>
          </p:nvPr>
        </p:nvSpPr>
        <p:spPr>
          <a:xfrm>
            <a:off x="415637" y="1332224"/>
            <a:ext cx="8312727" cy="2641756"/>
          </a:xfrm>
          <a:prstGeom prst="rect">
            <a:avLst/>
          </a:prstGeom>
        </p:spPr>
        <p:txBody>
          <a:bodyPr>
            <a:normAutofit/>
          </a:bodyPr>
          <a:lstStyle>
            <a:lvl1pPr marL="0" indent="0" algn="ctr">
              <a:lnSpc>
                <a:spcPct val="100000"/>
              </a:lnSpc>
              <a:buNone/>
              <a:defRPr sz="5000" b="0" i="0" baseline="0">
                <a:solidFill>
                  <a:srgbClr val="000000"/>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spTree>
    <p:extLst>
      <p:ext uri="{BB962C8B-B14F-4D97-AF65-F5344CB8AC3E}">
        <p14:creationId xmlns:p14="http://schemas.microsoft.com/office/powerpoint/2010/main" val="237349125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4468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2776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1198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7100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8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929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1981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4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2134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160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bg>
      <p:bgPr>
        <a:solidFill>
          <a:srgbClr val="000000"/>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0" y="221068"/>
            <a:ext cx="9144000" cy="952676"/>
          </a:xfrm>
          <a:prstGeom prst="rect">
            <a:avLst/>
          </a:prstGeom>
        </p:spPr>
        <p:txBody>
          <a:bodyPr anchor="ctr">
            <a:normAutofit/>
          </a:bodyPr>
          <a:lstStyle>
            <a:lvl1pPr marL="0" indent="0" algn="ctr">
              <a:lnSpc>
                <a:spcPct val="90000"/>
              </a:lnSpc>
              <a:buNone/>
              <a:defRPr sz="4800" b="1"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a:t>
            </a:r>
          </a:p>
        </p:txBody>
      </p:sp>
      <p:sp>
        <p:nvSpPr>
          <p:cNvPr id="4" name="Text Placeholder 9"/>
          <p:cNvSpPr>
            <a:spLocks noGrp="1"/>
          </p:cNvSpPr>
          <p:nvPr>
            <p:ph type="body" sz="quarter" idx="11" hasCustomPrompt="1"/>
          </p:nvPr>
        </p:nvSpPr>
        <p:spPr>
          <a:xfrm>
            <a:off x="402795" y="2120734"/>
            <a:ext cx="8325375" cy="4446318"/>
          </a:xfrm>
          <a:prstGeom prst="rect">
            <a:avLst/>
          </a:prstGeom>
        </p:spPr>
        <p:txBody>
          <a:bodyPr/>
          <a:lstStyle>
            <a:lvl1pPr marL="342900" indent="-342900">
              <a:buFont typeface="LucidaGrande" charset="0"/>
              <a:buChar char="•"/>
              <a:defRPr sz="3200" b="0" i="0" baseline="0">
                <a:solidFill>
                  <a:schemeClr val="tx2"/>
                </a:solidFill>
                <a:latin typeface="Calibri" charset="0"/>
                <a:ea typeface="Calibri" charset="0"/>
                <a:cs typeface="Calibri" charset="0"/>
              </a:defRPr>
            </a:lvl1pPr>
            <a:lvl2pPr marL="640080">
              <a:defRPr sz="2800" b="0" i="0" baseline="0">
                <a:solidFill>
                  <a:schemeClr val="tx2"/>
                </a:solidFill>
                <a:latin typeface="Calibri" charset="0"/>
                <a:ea typeface="Calibri" charset="0"/>
                <a:cs typeface="Calibri" charset="0"/>
              </a:defRPr>
            </a:lvl2pPr>
            <a:lvl3pPr marL="1143000" indent="-228600">
              <a:buSzPct val="100000"/>
              <a:buFont typeface="Lucida Grande"/>
              <a:buChar char="&gt;"/>
              <a:defRPr sz="1800" b="0" i="0" baseline="0">
                <a:solidFill>
                  <a:schemeClr val="tx2"/>
                </a:solidFill>
                <a:latin typeface="Helvetica Neue" charset="0"/>
                <a:ea typeface="Helvetica Neue" charset="0"/>
                <a:cs typeface="Helvetica Neue" charset="0"/>
              </a:defRPr>
            </a:lvl3pPr>
            <a:lvl4pPr>
              <a:defRPr sz="1600" b="0" i="0" baseline="0">
                <a:solidFill>
                  <a:schemeClr val="tx2"/>
                </a:solidFill>
                <a:latin typeface="Helvetica Neue" charset="0"/>
                <a:ea typeface="Helvetica Neue" charset="0"/>
                <a:cs typeface="Helvetica Neue" charset="0"/>
              </a:defRPr>
            </a:lvl4pPr>
            <a:lvl5pPr marL="2057400" indent="-228600">
              <a:buFont typeface="Lucida Grande"/>
              <a:buChar char="&gt;"/>
              <a:defRPr sz="1400" b="0" i="0" baseline="0">
                <a:solidFill>
                  <a:schemeClr val="tx2"/>
                </a:solidFill>
                <a:latin typeface="Helvetica Neue" charset="0"/>
                <a:ea typeface="Helvetica Neue" charset="0"/>
                <a:cs typeface="Helvetica Neue" charset="0"/>
              </a:defRPr>
            </a:lvl5pPr>
          </a:lstStyle>
          <a:p>
            <a:pPr lvl="0"/>
            <a:r>
              <a:rPr lang="en-US" dirty="0"/>
              <a:t>First</a:t>
            </a:r>
          </a:p>
          <a:p>
            <a:pPr lvl="1"/>
            <a:r>
              <a:rPr lang="en-US" dirty="0"/>
              <a:t>Second</a:t>
            </a:r>
          </a:p>
        </p:txBody>
      </p:sp>
      <p:sp>
        <p:nvSpPr>
          <p:cNvPr id="5" name="Text Placeholder 5"/>
          <p:cNvSpPr>
            <a:spLocks noGrp="1"/>
          </p:cNvSpPr>
          <p:nvPr>
            <p:ph type="body" sz="quarter" idx="12" hasCustomPrompt="1"/>
          </p:nvPr>
        </p:nvSpPr>
        <p:spPr>
          <a:xfrm>
            <a:off x="415637" y="1379988"/>
            <a:ext cx="8312727" cy="547269"/>
          </a:xfrm>
          <a:prstGeom prst="rect">
            <a:avLst/>
          </a:prstGeom>
        </p:spPr>
        <p:txBody>
          <a:bodyPr>
            <a:noAutofit/>
          </a:bodyPr>
          <a:lstStyle>
            <a:lvl1pPr marL="0" indent="0" algn="ctr">
              <a:lnSpc>
                <a:spcPct val="90000"/>
              </a:lnSpc>
              <a:buNone/>
              <a:defRPr sz="3600" b="0"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err="1"/>
              <a:t>Subheader</a:t>
            </a:r>
            <a:endParaRPr lang="en-US" dirty="0"/>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462" y="6092265"/>
            <a:ext cx="2939921" cy="521599"/>
          </a:xfrm>
          <a:prstGeom prst="rect">
            <a:avLst/>
          </a:prstGeom>
        </p:spPr>
      </p:pic>
      <p:sp>
        <p:nvSpPr>
          <p:cNvPr id="2" name="Text Placeholder 5"/>
          <p:cNvSpPr>
            <a:spLocks noGrp="1"/>
          </p:cNvSpPr>
          <p:nvPr>
            <p:ph type="body" sz="quarter" idx="10" hasCustomPrompt="1"/>
          </p:nvPr>
        </p:nvSpPr>
        <p:spPr>
          <a:xfrm>
            <a:off x="671757" y="1332224"/>
            <a:ext cx="6972300" cy="2641756"/>
          </a:xfrm>
          <a:prstGeom prst="rect">
            <a:avLst/>
          </a:prstGeom>
        </p:spPr>
        <p:txBody>
          <a:bodyPr>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3" name="Picture 2"/>
          <p:cNvPicPr>
            <a:picLocks noChangeAspect="1"/>
          </p:cNvPicPr>
          <p:nvPr userDrawn="1"/>
        </p:nvPicPr>
        <p:blipFill>
          <a:blip r:embed="rId3"/>
          <a:stretch>
            <a:fillRect/>
          </a:stretch>
        </p:blipFill>
        <p:spPr>
          <a:xfrm>
            <a:off x="779463" y="3973980"/>
            <a:ext cx="1600200" cy="139700"/>
          </a:xfrm>
          <a:prstGeom prst="rect">
            <a:avLst/>
          </a:prstGeom>
        </p:spPr>
      </p:pic>
      <p:pic>
        <p:nvPicPr>
          <p:cNvPr id="4" name="Picture 3"/>
          <p:cNvPicPr>
            <a:picLocks noChangeAspect="1"/>
          </p:cNvPicPr>
          <p:nvPr userDrawn="1"/>
        </p:nvPicPr>
        <p:blipFill>
          <a:blip r:embed="rId4"/>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722215"/>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5" name="Picture 4"/>
          <p:cNvPicPr>
            <a:picLocks noChangeAspect="1"/>
          </p:cNvPicPr>
          <p:nvPr userDrawn="1"/>
        </p:nvPicPr>
        <p:blipFill>
          <a:blip r:embed="rId2"/>
          <a:stretch>
            <a:fillRect/>
          </a:stretch>
        </p:blipFill>
        <p:spPr>
          <a:xfrm>
            <a:off x="766763" y="1363508"/>
            <a:ext cx="1103781" cy="96362"/>
          </a:xfrm>
          <a:prstGeom prst="rect">
            <a:avLst/>
          </a:prstGeom>
        </p:spPr>
      </p:pic>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33006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6371" y="6130325"/>
            <a:ext cx="2939921" cy="521599"/>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7" name="Picture 6"/>
          <p:cNvPicPr>
            <a:picLocks noChangeAspect="1"/>
          </p:cNvPicPr>
          <p:nvPr userDrawn="1"/>
        </p:nvPicPr>
        <p:blipFill>
          <a:blip r:embed="rId2"/>
          <a:stretch>
            <a:fillRect/>
          </a:stretch>
        </p:blipFill>
        <p:spPr>
          <a:xfrm>
            <a:off x="766763" y="1363508"/>
            <a:ext cx="1103781" cy="96362"/>
          </a:xfrm>
          <a:prstGeom prst="rect">
            <a:avLst/>
          </a:prstGeom>
        </p:spPr>
      </p:pic>
      <p:pic>
        <p:nvPicPr>
          <p:cNvPr id="8" name="Picture 7"/>
          <p:cNvPicPr>
            <a:picLocks noChangeAspect="1"/>
          </p:cNvPicPr>
          <p:nvPr userDrawn="1"/>
        </p:nvPicPr>
        <p:blipFill>
          <a:blip r:embed="rId3"/>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318086"/>
          </a:xfrm>
          <a:prstGeom prst="rect">
            <a:avLst/>
          </a:prstGeom>
        </p:spPr>
        <p:txBody>
          <a:bodyPr>
            <a:normAutofit/>
          </a:bodyPr>
          <a:lstStyle>
            <a:lvl1pPr marL="0" indent="0">
              <a:buNone/>
              <a:defRPr sz="2400" b="0" i="0" baseline="0">
                <a:solidFill>
                  <a:srgbClr val="999999"/>
                </a:solidFill>
                <a:latin typeface="Open Sans Light"/>
                <a:cs typeface="Open Sans Light"/>
              </a:defRPr>
            </a:lvl1pPr>
          </a:lstStyle>
          <a:p>
            <a:r>
              <a:rPr lang="en-US" dirty="0"/>
              <a:t>Graphic Here</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17" name="Picture 16"/>
          <p:cNvPicPr>
            <a:picLocks noChangeAspect="1"/>
          </p:cNvPicPr>
          <p:nvPr userDrawn="1"/>
        </p:nvPicPr>
        <p:blipFill>
          <a:blip r:embed="rId2"/>
          <a:stretch>
            <a:fillRect/>
          </a:stretch>
        </p:blipFill>
        <p:spPr>
          <a:xfrm>
            <a:off x="766763" y="1363508"/>
            <a:ext cx="1103781" cy="9636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8479" y="6207786"/>
            <a:ext cx="2939921" cy="521599"/>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5443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2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95657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8110697"/>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30.png"/><Relationship Id="rId3" Type="http://schemas.microsoft.com/office/2007/relationships/media" Target="../media/media2.mp4"/><Relationship Id="rId7" Type="http://schemas.microsoft.com/office/2007/relationships/media" Target="../media/media4.mov"/><Relationship Id="rId12"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8.png"/><Relationship Id="rId5" Type="http://schemas.microsoft.com/office/2007/relationships/media" Target="../media/media3.mp4"/><Relationship Id="rId10" Type="http://schemas.openxmlformats.org/officeDocument/2006/relationships/image" Target="../media/image27.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microsoft.com/office/2007/relationships/media" Target="../media/media6.mov"/><Relationship Id="rId7" Type="http://schemas.openxmlformats.org/officeDocument/2006/relationships/image" Target="../media/image32.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31.png"/><Relationship Id="rId5" Type="http://schemas.openxmlformats.org/officeDocument/2006/relationships/slideLayout" Target="../slideLayouts/slideLayout2.xml"/><Relationship Id="rId4" Type="http://schemas.openxmlformats.org/officeDocument/2006/relationships/video" Target="../media/media6.mov"/><Relationship Id="rId9" Type="http://schemas.openxmlformats.org/officeDocument/2006/relationships/image" Target="../media/image34.jpe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pPr lvl="0"/>
            <a:r>
              <a:rPr lang="en-US" sz="6000" dirty="0"/>
              <a:t>Control Systems</a:t>
            </a:r>
            <a:endParaRPr lang="en-US" sz="4400" b="0" dirty="0">
              <a:solidFill>
                <a:srgbClr val="FFFFFF"/>
              </a:solidFill>
            </a:endParaRPr>
          </a:p>
          <a:p>
            <a:r>
              <a:rPr lang="en-US" sz="3200" b="0" dirty="0">
                <a:solidFill>
                  <a:srgbClr val="FFFFFF"/>
                </a:solidFill>
              </a:rPr>
              <a:t>EE 447 Fa21 MW 12:30—2:20p in NAN 181</a:t>
            </a:r>
          </a:p>
          <a:p>
            <a:pPr lvl="0"/>
            <a:endParaRPr lang="en-US" sz="2800" dirty="0"/>
          </a:p>
          <a:p>
            <a:r>
              <a:rPr lang="en-US" b="0" dirty="0"/>
              <a:t>Prof Burden </a:t>
            </a:r>
          </a:p>
          <a:p>
            <a:r>
              <a:rPr lang="en-US" sz="3200" b="0" dirty="0"/>
              <a:t>(Sam; he/him/his)</a:t>
            </a:r>
          </a:p>
        </p:txBody>
      </p:sp>
    </p:spTree>
    <p:extLst>
      <p:ext uri="{BB962C8B-B14F-4D97-AF65-F5344CB8AC3E}">
        <p14:creationId xmlns:p14="http://schemas.microsoft.com/office/powerpoint/2010/main" val="260775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52724-B5BD-4BB1-A734-D44A2BB82178}"/>
              </a:ext>
            </a:extLst>
          </p:cNvPr>
          <p:cNvPicPr>
            <a:picLocks noChangeAspect="1"/>
          </p:cNvPicPr>
          <p:nvPr/>
        </p:nvPicPr>
        <p:blipFill>
          <a:blip r:embed="rId2"/>
          <a:stretch>
            <a:fillRect/>
          </a:stretch>
        </p:blipFill>
        <p:spPr>
          <a:xfrm>
            <a:off x="4847310" y="0"/>
            <a:ext cx="4296690" cy="6858000"/>
          </a:xfrm>
          <a:prstGeom prst="rect">
            <a:avLst/>
          </a:prstGeom>
        </p:spPr>
      </p:pic>
      <p:pic>
        <p:nvPicPr>
          <p:cNvPr id="6" name="Picture 5">
            <a:extLst>
              <a:ext uri="{FF2B5EF4-FFF2-40B4-BE49-F238E27FC236}">
                <a16:creationId xmlns:a16="http://schemas.microsoft.com/office/drawing/2014/main" id="{727BD892-04B7-48F7-841E-415291A3E467}"/>
              </a:ext>
            </a:extLst>
          </p:cNvPr>
          <p:cNvPicPr>
            <a:picLocks noChangeAspect="1"/>
          </p:cNvPicPr>
          <p:nvPr/>
        </p:nvPicPr>
        <p:blipFill rotWithShape="1">
          <a:blip r:embed="rId3"/>
          <a:srcRect l="43776" t="1" r="109" b="9090"/>
          <a:stretch/>
        </p:blipFill>
        <p:spPr>
          <a:xfrm>
            <a:off x="20787" y="0"/>
            <a:ext cx="4826523" cy="3429000"/>
          </a:xfrm>
          <a:prstGeom prst="rect">
            <a:avLst/>
          </a:prstGeom>
        </p:spPr>
      </p:pic>
      <p:pic>
        <p:nvPicPr>
          <p:cNvPr id="7" name="Picture 6">
            <a:extLst>
              <a:ext uri="{FF2B5EF4-FFF2-40B4-BE49-F238E27FC236}">
                <a16:creationId xmlns:a16="http://schemas.microsoft.com/office/drawing/2014/main" id="{1C31EE69-3668-47D8-B21C-570941434444}"/>
              </a:ext>
            </a:extLst>
          </p:cNvPr>
          <p:cNvPicPr>
            <a:picLocks noChangeAspect="1"/>
          </p:cNvPicPr>
          <p:nvPr/>
        </p:nvPicPr>
        <p:blipFill rotWithShape="1">
          <a:blip r:embed="rId3"/>
          <a:srcRect t="31490" r="58746" b="23524"/>
          <a:stretch/>
        </p:blipFill>
        <p:spPr>
          <a:xfrm>
            <a:off x="659885" y="3446674"/>
            <a:ext cx="3548325" cy="1696826"/>
          </a:xfrm>
          <a:prstGeom prst="rect">
            <a:avLst/>
          </a:prstGeom>
        </p:spPr>
      </p:pic>
      <p:sp>
        <p:nvSpPr>
          <p:cNvPr id="8" name="TextBox 7">
            <a:extLst>
              <a:ext uri="{FF2B5EF4-FFF2-40B4-BE49-F238E27FC236}">
                <a16:creationId xmlns:a16="http://schemas.microsoft.com/office/drawing/2014/main" id="{D51C32B5-10B1-47D7-AE91-06B6F7A720F8}"/>
              </a:ext>
            </a:extLst>
          </p:cNvPr>
          <p:cNvSpPr txBox="1"/>
          <p:nvPr/>
        </p:nvSpPr>
        <p:spPr>
          <a:xfrm>
            <a:off x="3874126" y="37707"/>
            <a:ext cx="1946367" cy="646331"/>
          </a:xfrm>
          <a:prstGeom prst="rect">
            <a:avLst/>
          </a:prstGeom>
          <a:noFill/>
        </p:spPr>
        <p:txBody>
          <a:bodyPr wrap="none" rtlCol="0">
            <a:spAutoFit/>
          </a:bodyPr>
          <a:lstStyle/>
          <a:p>
            <a:pPr algn="ctr"/>
            <a:r>
              <a:rPr lang="en-US" sz="3600" b="1" dirty="0">
                <a:solidFill>
                  <a:schemeClr val="tx2"/>
                </a:solidFill>
              </a:rPr>
              <a:t>≈300 BCE</a:t>
            </a:r>
          </a:p>
        </p:txBody>
      </p:sp>
    </p:spTree>
    <p:extLst>
      <p:ext uri="{BB962C8B-B14F-4D97-AF65-F5344CB8AC3E}">
        <p14:creationId xmlns:p14="http://schemas.microsoft.com/office/powerpoint/2010/main" val="812769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state of the art</a:t>
            </a:r>
          </a:p>
        </p:txBody>
      </p:sp>
    </p:spTree>
    <p:extLst>
      <p:ext uri="{BB962C8B-B14F-4D97-AF65-F5344CB8AC3E}">
        <p14:creationId xmlns:p14="http://schemas.microsoft.com/office/powerpoint/2010/main" val="175645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4142640" y="0"/>
            <a:ext cx="5001359" cy="952676"/>
          </a:xfrm>
        </p:spPr>
        <p:txBody>
          <a:bodyPr>
            <a:normAutofit fontScale="92500"/>
          </a:bodyPr>
          <a:lstStyle/>
          <a:p>
            <a:r>
              <a:rPr lang="en-US" dirty="0"/>
              <a:t>telecommunication</a:t>
            </a:r>
          </a:p>
        </p:txBody>
      </p:sp>
      <p:pic>
        <p:nvPicPr>
          <p:cNvPr id="1026" name="Picture 2" descr="File:Erdfunkstelle Raisting 2.jpg">
            <a:extLst>
              <a:ext uri="{FF2B5EF4-FFF2-40B4-BE49-F238E27FC236}">
                <a16:creationId xmlns:a16="http://schemas.microsoft.com/office/drawing/2014/main" id="{BF550B0B-4144-46AE-B6BE-E85F2A550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663" y="949567"/>
            <a:ext cx="2802336" cy="2524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Cellular mobile Antenna and Dipole Antenna 2018 v2.jpg">
            <a:extLst>
              <a:ext uri="{FF2B5EF4-FFF2-40B4-BE49-F238E27FC236}">
                <a16:creationId xmlns:a16="http://schemas.microsoft.com/office/drawing/2014/main" id="{8E537806-FC8F-4C5E-A305-C79C9037D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640" y="949567"/>
            <a:ext cx="2248732" cy="3910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Internet map 1024.jpg">
            <a:extLst>
              <a:ext uri="{FF2B5EF4-FFF2-40B4-BE49-F238E27FC236}">
                <a16:creationId xmlns:a16="http://schemas.microsoft.com/office/drawing/2014/main" id="{7445408E-1E26-4034-9F66-8BE947790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776" y="3473776"/>
            <a:ext cx="3384223" cy="33842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Elektronenroehren-auswahl.jpg">
            <a:extLst>
              <a:ext uri="{FF2B5EF4-FFF2-40B4-BE49-F238E27FC236}">
                <a16:creationId xmlns:a16="http://schemas.microsoft.com/office/drawing/2014/main" id="{8D700756-520E-4493-BBA4-766D34AF3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142640" cy="20143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Ua741 opamp.jpg">
            <a:extLst>
              <a:ext uri="{FF2B5EF4-FFF2-40B4-BE49-F238E27FC236}">
                <a16:creationId xmlns:a16="http://schemas.microsoft.com/office/drawing/2014/main" id="{59EF21EF-6939-4FA5-A679-F5F4F46CB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417471"/>
            <a:ext cx="4142639" cy="27600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le:Johann Philipp Reis telephone.jpg">
            <a:extLst>
              <a:ext uri="{FF2B5EF4-FFF2-40B4-BE49-F238E27FC236}">
                <a16:creationId xmlns:a16="http://schemas.microsoft.com/office/drawing/2014/main" id="{BC8F7666-6EE4-4C1F-BC8A-4B20321131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014359"/>
            <a:ext cx="4142639" cy="258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287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File:Quadcopter camera drone in flight.jpg">
            <a:extLst>
              <a:ext uri="{FF2B5EF4-FFF2-40B4-BE49-F238E27FC236}">
                <a16:creationId xmlns:a16="http://schemas.microsoft.com/office/drawing/2014/main" id="{B2711929-6E80-4CF6-8F30-627BD13C2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584" y="2674379"/>
            <a:ext cx="1469662" cy="9803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mazon prime air">
            <a:extLst>
              <a:ext uri="{FF2B5EF4-FFF2-40B4-BE49-F238E27FC236}">
                <a16:creationId xmlns:a16="http://schemas.microsoft.com/office/drawing/2014/main" id="{A160D2D7-A92E-4B94-A0D2-1109D0B3E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003" y="1149428"/>
            <a:ext cx="2790825" cy="1638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aerospace and transportation</a:t>
            </a:r>
          </a:p>
        </p:txBody>
      </p:sp>
      <p:pic>
        <p:nvPicPr>
          <p:cNvPr id="2050" name="Picture 2" descr="File:Wright brothers patent plans 1908.jpg">
            <a:extLst>
              <a:ext uri="{FF2B5EF4-FFF2-40B4-BE49-F238E27FC236}">
                <a16:creationId xmlns:a16="http://schemas.microsoft.com/office/drawing/2014/main" id="{56F7A2DF-4DBC-46BE-AA96-2C8757B17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20492"/>
            <a:ext cx="4572000" cy="37618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First flight2.jpg">
            <a:extLst>
              <a:ext uri="{FF2B5EF4-FFF2-40B4-BE49-F238E27FC236}">
                <a16:creationId xmlns:a16="http://schemas.microsoft.com/office/drawing/2014/main" id="{3A613D05-4F74-4B0D-87A3-93D2B5DF56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43" t="27502" r="14557" b="38871"/>
          <a:stretch/>
        </p:blipFill>
        <p:spPr bwMode="auto">
          <a:xfrm>
            <a:off x="0" y="1161375"/>
            <a:ext cx="4572000" cy="1659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STS120LaunchHiRes-edit1.jpg">
            <a:extLst>
              <a:ext uri="{FF2B5EF4-FFF2-40B4-BE49-F238E27FC236}">
                <a16:creationId xmlns:a16="http://schemas.microsoft.com/office/drawing/2014/main" id="{F61ACC16-DBCD-42BB-80CA-F1E5F305B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735" r="6461"/>
          <a:stretch/>
        </p:blipFill>
        <p:spPr bwMode="auto">
          <a:xfrm>
            <a:off x="7400040" y="1161374"/>
            <a:ext cx="1743959" cy="57149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e:Luna 2 Soviet moon probe.jpg">
            <a:extLst>
              <a:ext uri="{FF2B5EF4-FFF2-40B4-BE49-F238E27FC236}">
                <a16:creationId xmlns:a16="http://schemas.microsoft.com/office/drawing/2014/main" id="{D9A40C78-E145-4947-B655-3DFE929C0F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161375"/>
            <a:ext cx="1824037" cy="24483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ile:Surveyor 3-Apollo 12.jpg">
            <a:extLst>
              <a:ext uri="{FF2B5EF4-FFF2-40B4-BE49-F238E27FC236}">
                <a16:creationId xmlns:a16="http://schemas.microsoft.com/office/drawing/2014/main" id="{E5631D74-72B3-4B55-BEBB-9470FB9CB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380885"/>
            <a:ext cx="2828040" cy="24771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 Pan Am 747-100 in white and blue livery during final approach with its landing gear extended. The aircraft is N732PA, the third 747 built and an aircraft that was used in the 747 flight test program.">
            <a:extLst>
              <a:ext uri="{FF2B5EF4-FFF2-40B4-BE49-F238E27FC236}">
                <a16:creationId xmlns:a16="http://schemas.microsoft.com/office/drawing/2014/main" id="{F6FE4391-E520-425F-9E55-CBDC500A805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057" b="18057"/>
          <a:stretch/>
        </p:blipFill>
        <p:spPr bwMode="auto">
          <a:xfrm>
            <a:off x="4572000" y="3594000"/>
            <a:ext cx="2828040" cy="120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76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power systems – ECE 458</a:t>
            </a:r>
          </a:p>
        </p:txBody>
      </p:sp>
      <p:pic>
        <p:nvPicPr>
          <p:cNvPr id="5" name="Picture 4">
            <a:extLst>
              <a:ext uri="{FF2B5EF4-FFF2-40B4-BE49-F238E27FC236}">
                <a16:creationId xmlns:a16="http://schemas.microsoft.com/office/drawing/2014/main" id="{55016728-9344-4CA8-A89A-19A9F936EA0A}"/>
              </a:ext>
            </a:extLst>
          </p:cNvPr>
          <p:cNvPicPr>
            <a:picLocks noChangeAspect="1"/>
          </p:cNvPicPr>
          <p:nvPr/>
        </p:nvPicPr>
        <p:blipFill>
          <a:blip r:embed="rId2"/>
          <a:stretch>
            <a:fillRect/>
          </a:stretch>
        </p:blipFill>
        <p:spPr>
          <a:xfrm>
            <a:off x="791851" y="981384"/>
            <a:ext cx="7560298" cy="5876616"/>
          </a:xfrm>
          <a:prstGeom prst="rect">
            <a:avLst/>
          </a:prstGeom>
        </p:spPr>
      </p:pic>
    </p:spTree>
    <p:extLst>
      <p:ext uri="{BB962C8B-B14F-4D97-AF65-F5344CB8AC3E}">
        <p14:creationId xmlns:p14="http://schemas.microsoft.com/office/powerpoint/2010/main" val="3161968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normAutofit/>
          </a:bodyPr>
          <a:lstStyle/>
          <a:p>
            <a:r>
              <a:rPr lang="en-US" dirty="0"/>
              <a:t>robotics and AI – ENGINE capstone</a:t>
            </a:r>
          </a:p>
        </p:txBody>
      </p:sp>
      <p:pic>
        <p:nvPicPr>
          <p:cNvPr id="4" name="Stanford Autonomous Helicopter - Airshow #2">
            <a:hlinkClick r:id="" action="ppaction://media"/>
            <a:extLst>
              <a:ext uri="{FF2B5EF4-FFF2-40B4-BE49-F238E27FC236}">
                <a16:creationId xmlns:a16="http://schemas.microsoft.com/office/drawing/2014/main" id="{F1C01B82-C434-4E49-BAF0-9A4048A6E87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6305" y="1179353"/>
            <a:ext cx="4509981" cy="2536864"/>
          </a:xfrm>
          <a:prstGeom prst="rect">
            <a:avLst/>
          </a:prstGeom>
          <a:ln w="76200">
            <a:noFill/>
          </a:ln>
        </p:spPr>
      </p:pic>
      <p:pic>
        <p:nvPicPr>
          <p:cNvPr id="6" name="Learning hand-eye coordination for robotic grasping">
            <a:hlinkClick r:id="" action="ppaction://media"/>
            <a:extLst>
              <a:ext uri="{FF2B5EF4-FFF2-40B4-BE49-F238E27FC236}">
                <a16:creationId xmlns:a16="http://schemas.microsoft.com/office/drawing/2014/main" id="{8FE58950-FACD-4677-9E35-F6E9AE32987F}"/>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617589" y="1179353"/>
            <a:ext cx="4509981" cy="2536864"/>
          </a:xfrm>
          <a:prstGeom prst="rect">
            <a:avLst/>
          </a:prstGeom>
          <a:ln w="76200">
            <a:noFill/>
          </a:ln>
        </p:spPr>
      </p:pic>
      <p:pic>
        <p:nvPicPr>
          <p:cNvPr id="7" name="Real Time Quad Rotor Path Planning for Mobile Obstacle Avoidance Using Convex Optimization">
            <a:hlinkClick r:id="" action="ppaction://media"/>
            <a:extLst>
              <a:ext uri="{FF2B5EF4-FFF2-40B4-BE49-F238E27FC236}">
                <a16:creationId xmlns:a16="http://schemas.microsoft.com/office/drawing/2014/main" id="{4BCDF86B-3876-4CE3-8B4E-DADBD02A997F}"/>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57" y="3822944"/>
            <a:ext cx="4526570" cy="2546196"/>
          </a:xfrm>
          <a:prstGeom prst="rect">
            <a:avLst/>
          </a:prstGeom>
          <a:ln w="76200">
            <a:noFill/>
          </a:ln>
        </p:spPr>
      </p:pic>
      <p:pic>
        <p:nvPicPr>
          <p:cNvPr id="8" name="drc-win">
            <a:hlinkClick r:id="" action="ppaction://media"/>
            <a:extLst>
              <a:ext uri="{FF2B5EF4-FFF2-40B4-BE49-F238E27FC236}">
                <a16:creationId xmlns:a16="http://schemas.microsoft.com/office/drawing/2014/main" id="{D2B86595-4E74-44DC-8BE7-3A3C3A4273D7}"/>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4617589" y="3831833"/>
            <a:ext cx="4509983" cy="2536865"/>
          </a:xfrm>
          <a:prstGeom prst="rect">
            <a:avLst/>
          </a:prstGeom>
          <a:ln w="76200">
            <a:noFill/>
          </a:ln>
        </p:spPr>
      </p:pic>
    </p:spTree>
    <p:extLst>
      <p:ext uri="{BB962C8B-B14F-4D97-AF65-F5344CB8AC3E}">
        <p14:creationId xmlns:p14="http://schemas.microsoft.com/office/powerpoint/2010/main" val="394666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33" fill="hold"/>
                                        <p:tgtEl>
                                          <p:spTgt spid="4"/>
                                        </p:tgtEl>
                                      </p:cBhvr>
                                    </p:cmd>
                                  </p:childTnLst>
                                </p:cTn>
                              </p:par>
                              <p:par>
                                <p:cTn id="7" presetID="1" presetClass="mediacall" presetSubtype="0" fill="hold" nodeType="withEffect">
                                  <p:stCondLst>
                                    <p:cond delay="0"/>
                                  </p:stCondLst>
                                  <p:childTnLst>
                                    <p:cmd type="call" cmd="playFrom(0.0)">
                                      <p:cBhvr>
                                        <p:cTn id="8" dur="95944" fill="hold"/>
                                        <p:tgtEl>
                                          <p:spTgt spid="6"/>
                                        </p:tgtEl>
                                      </p:cBhvr>
                                    </p:cmd>
                                  </p:childTnLst>
                                </p:cTn>
                              </p:par>
                              <p:par>
                                <p:cTn id="9" presetID="1" presetClass="mediacall" presetSubtype="0" fill="hold" nodeType="withEffect">
                                  <p:stCondLst>
                                    <p:cond delay="0"/>
                                  </p:stCondLst>
                                  <p:childTnLst>
                                    <p:cmd type="call" cmd="playFrom(0.0)">
                                      <p:cBhvr>
                                        <p:cTn id="10" dur="86168" fill="hold"/>
                                        <p:tgtEl>
                                          <p:spTgt spid="7"/>
                                        </p:tgtEl>
                                      </p:cBhvr>
                                    </p:cmd>
                                  </p:childTnLst>
                                </p:cTn>
                              </p:par>
                              <p:par>
                                <p:cTn id="11" presetID="1" presetClass="mediacall" presetSubtype="0" fill="hold" nodeType="withEffect">
                                  <p:stCondLst>
                                    <p:cond delay="0"/>
                                  </p:stCondLst>
                                  <p:childTnLst>
                                    <p:cmd type="call" cmd="playFrom(0.0)">
                                      <p:cBhvr>
                                        <p:cTn id="12" dur="2589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8"/>
                                        </p:tgtEl>
                                      </p:cBhvr>
                                    </p:cmd>
                                  </p:childTnLst>
                                </p:cTn>
                              </p:par>
                            </p:childTnLst>
                          </p:cTn>
                        </p:par>
                      </p:childTnLst>
                    </p:cTn>
                  </p:par>
                </p:childTnLst>
              </p:cTn>
              <p:nextCondLst>
                <p:cond evt="onClick" delay="0">
                  <p:tgtEl>
                    <p:spTgt spid="8"/>
                  </p:tgtEl>
                </p:cond>
              </p:nextCondLst>
            </p:seq>
            <p:video>
              <p:cMediaNode vol="80000">
                <p:cTn id="36"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err="1"/>
              <a:t>neuroengineering</a:t>
            </a:r>
            <a:r>
              <a:rPr lang="en-US" dirty="0"/>
              <a:t> – ECE 466</a:t>
            </a:r>
          </a:p>
        </p:txBody>
      </p:sp>
      <p:pic>
        <p:nvPicPr>
          <p:cNvPr id="4" name="hmi-jan">
            <a:hlinkClick r:id="" action="ppaction://media"/>
            <a:extLst>
              <a:ext uri="{FF2B5EF4-FFF2-40B4-BE49-F238E27FC236}">
                <a16:creationId xmlns:a16="http://schemas.microsoft.com/office/drawing/2014/main" id="{E7108B5A-60A6-4280-9B52-E4B51088A99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8198" y="4320203"/>
            <a:ext cx="4565802" cy="2568263"/>
          </a:xfrm>
          <a:prstGeom prst="rect">
            <a:avLst/>
          </a:prstGeom>
        </p:spPr>
      </p:pic>
      <p:pic>
        <p:nvPicPr>
          <p:cNvPr id="6" name="hmi-walking">
            <a:hlinkClick r:id="" action="ppaction://media"/>
            <a:extLst>
              <a:ext uri="{FF2B5EF4-FFF2-40B4-BE49-F238E27FC236}">
                <a16:creationId xmlns:a16="http://schemas.microsoft.com/office/drawing/2014/main" id="{E61CA597-5D14-4783-9878-C1BC5E8D8C1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4320290"/>
            <a:ext cx="4572000" cy="2571750"/>
          </a:xfrm>
          <a:prstGeom prst="rect">
            <a:avLst/>
          </a:prstGeom>
        </p:spPr>
      </p:pic>
      <p:pic>
        <p:nvPicPr>
          <p:cNvPr id="3080" name="Picture 8" descr="neuroeng-bci-jan.jpg">
            <a:extLst>
              <a:ext uri="{FF2B5EF4-FFF2-40B4-BE49-F238E27FC236}">
                <a16:creationId xmlns:a16="http://schemas.microsoft.com/office/drawing/2014/main" id="{A001BB9B-EDBA-42F0-9B30-DE0FEC2479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352" y="975026"/>
            <a:ext cx="5025747" cy="33452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0FFF7E1-BFE2-485C-AFE8-618DAF5E2D64}"/>
              </a:ext>
            </a:extLst>
          </p:cNvPr>
          <p:cNvGrpSpPr/>
          <p:nvPr/>
        </p:nvGrpSpPr>
        <p:grpSpPr>
          <a:xfrm>
            <a:off x="0" y="961624"/>
            <a:ext cx="4564166" cy="3345264"/>
            <a:chOff x="0" y="487470"/>
            <a:chExt cx="3508811" cy="2571751"/>
          </a:xfrm>
        </p:grpSpPr>
        <p:pic>
          <p:nvPicPr>
            <p:cNvPr id="3079" name="Picture 7" descr="neuro-collins-nature.jpg">
              <a:extLst>
                <a:ext uri="{FF2B5EF4-FFF2-40B4-BE49-F238E27FC236}">
                  <a16:creationId xmlns:a16="http://schemas.microsoft.com/office/drawing/2014/main" id="{E232CEFF-BD86-476D-ADBE-2CEC508F62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5916"/>
            <a:stretch/>
          </p:blipFill>
          <p:spPr bwMode="auto">
            <a:xfrm>
              <a:off x="2131023" y="487470"/>
              <a:ext cx="1377788"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uro-collins-nature.jpg">
              <a:extLst>
                <a:ext uri="{FF2B5EF4-FFF2-40B4-BE49-F238E27FC236}">
                  <a16:creationId xmlns:a16="http://schemas.microsoft.com/office/drawing/2014/main" id="{324E1253-8F53-4762-8752-69491857EB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5641" b="46972"/>
            <a:stretch/>
          </p:blipFill>
          <p:spPr bwMode="auto">
            <a:xfrm>
              <a:off x="0" y="487470"/>
              <a:ext cx="2131022" cy="25717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48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970" fill="hold"/>
                                        <p:tgtEl>
                                          <p:spTgt spid="4"/>
                                        </p:tgtEl>
                                      </p:cBhvr>
                                    </p:cmd>
                                  </p:childTnLst>
                                </p:cTn>
                              </p:par>
                              <p:par>
                                <p:cTn id="7" presetID="1" presetClass="mediacall" presetSubtype="0" fill="hold" nodeType="withEffect">
                                  <p:stCondLst>
                                    <p:cond delay="0"/>
                                  </p:stCondLst>
                                  <p:childTnLst>
                                    <p:cmd type="call" cmd="playFrom(0.0)">
                                      <p:cBhvr>
                                        <p:cTn id="8" dur="220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
        <p:cNvGrpSpPr/>
        <p:nvPr/>
      </p:nvGrpSpPr>
      <p:grpSpPr>
        <a:xfrm>
          <a:off x="0" y="0"/>
          <a:ext cx="0" cy="0"/>
          <a:chOff x="0" y="0"/>
          <a:chExt cx="0" cy="0"/>
        </a:xfrm>
      </p:grpSpPr>
      <p:graphicFrame>
        <p:nvGraphicFramePr>
          <p:cNvPr id="61" name="Google Shape;61;p14"/>
          <p:cNvGraphicFramePr/>
          <p:nvPr>
            <p:extLst>
              <p:ext uri="{D42A27DB-BD31-4B8C-83A1-F6EECF244321}">
                <p14:modId xmlns:p14="http://schemas.microsoft.com/office/powerpoint/2010/main" val="1654988381"/>
              </p:ext>
            </p:extLst>
          </p:nvPr>
        </p:nvGraphicFramePr>
        <p:xfrm>
          <a:off x="54550" y="1277550"/>
          <a:ext cx="9089450" cy="5486040"/>
        </p:xfrm>
        <a:graphic>
          <a:graphicData uri="http://schemas.openxmlformats.org/drawingml/2006/table">
            <a:tbl>
              <a:tblPr>
                <a:noFill/>
              </a:tblPr>
              <a:tblGrid>
                <a:gridCol w="2448850">
                  <a:extLst>
                    <a:ext uri="{9D8B030D-6E8A-4147-A177-3AD203B41FA5}">
                      <a16:colId xmlns:a16="http://schemas.microsoft.com/office/drawing/2014/main" val="20000"/>
                    </a:ext>
                  </a:extLst>
                </a:gridCol>
                <a:gridCol w="3610783">
                  <a:extLst>
                    <a:ext uri="{9D8B030D-6E8A-4147-A177-3AD203B41FA5}">
                      <a16:colId xmlns:a16="http://schemas.microsoft.com/office/drawing/2014/main" val="20001"/>
                    </a:ext>
                  </a:extLst>
                </a:gridCol>
                <a:gridCol w="3029817">
                  <a:extLst>
                    <a:ext uri="{9D8B030D-6E8A-4147-A177-3AD203B41FA5}">
                      <a16:colId xmlns:a16="http://schemas.microsoft.com/office/drawing/2014/main" val="20002"/>
                    </a:ext>
                  </a:extLst>
                </a:gridCol>
              </a:tblGrid>
              <a:tr h="377150">
                <a:tc>
                  <a:txBody>
                    <a:bodyPr/>
                    <a:lstStyle/>
                    <a:p>
                      <a:pPr marL="0" lvl="0" indent="0" algn="l" rtl="0">
                        <a:spcBef>
                          <a:spcPts val="0"/>
                        </a:spcBef>
                        <a:spcAft>
                          <a:spcPts val="0"/>
                        </a:spcAft>
                        <a:buNone/>
                      </a:pPr>
                      <a:r>
                        <a:rPr lang="en" sz="1800" dirty="0">
                          <a:solidFill>
                            <a:schemeClr val="bg1"/>
                          </a:solidFill>
                        </a:rPr>
                        <a:t>Prof. Linda Bushnell</a:t>
                      </a:r>
                      <a:endParaRPr sz="18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networked control, cyber security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0"/>
                  </a:ext>
                </a:extLst>
              </a:tr>
              <a:tr h="377150">
                <a:tc>
                  <a:txBody>
                    <a:bodyPr/>
                    <a:lstStyle/>
                    <a:p>
                      <a:pPr marL="0" lvl="0" indent="0" algn="l" rtl="0">
                        <a:spcBef>
                          <a:spcPts val="0"/>
                        </a:spcBef>
                        <a:spcAft>
                          <a:spcPts val="0"/>
                        </a:spcAft>
                        <a:buNone/>
                      </a:pPr>
                      <a:r>
                        <a:rPr lang="en" sz="1800">
                          <a:solidFill>
                            <a:schemeClr val="bg1"/>
                          </a:solidFill>
                        </a:rPr>
                        <a:t>Prof. Sam Burden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dirty="0">
                          <a:solidFill>
                            <a:schemeClr val="bg1"/>
                          </a:solidFill>
                        </a:rPr>
                        <a:t>sensorimotor control</a:t>
                      </a:r>
                      <a:endParaRPr sz="1600" dirty="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1"/>
                  </a:ext>
                </a:extLst>
              </a:tr>
              <a:tr h="377150">
                <a:tc>
                  <a:txBody>
                    <a:bodyPr/>
                    <a:lstStyle/>
                    <a:p>
                      <a:pPr marL="0" lvl="0" indent="0" algn="l" rtl="0">
                        <a:spcBef>
                          <a:spcPts val="0"/>
                        </a:spcBef>
                        <a:spcAft>
                          <a:spcPts val="0"/>
                        </a:spcAft>
                        <a:buNone/>
                      </a:pPr>
                      <a:r>
                        <a:rPr lang="en" sz="1800">
                          <a:solidFill>
                            <a:schemeClr val="bg1"/>
                          </a:solidFill>
                        </a:rPr>
                        <a:t>Prof. Howard Chizeck</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brain-computer interface (BCI)</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2"/>
                  </a:ext>
                </a:extLst>
              </a:tr>
              <a:tr h="377150">
                <a:tc>
                  <a:txBody>
                    <a:bodyPr/>
                    <a:lstStyle/>
                    <a:p>
                      <a:pPr marL="0" lvl="0" indent="0" algn="l" rtl="0">
                        <a:spcBef>
                          <a:spcPts val="0"/>
                        </a:spcBef>
                        <a:spcAft>
                          <a:spcPts val="0"/>
                        </a:spcAft>
                        <a:buNone/>
                      </a:pPr>
                      <a:r>
                        <a:rPr lang="en" sz="1800">
                          <a:solidFill>
                            <a:schemeClr val="bg1"/>
                          </a:solidFill>
                        </a:rPr>
                        <a:t>Prof. Maryam Fazel</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convex optimization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3"/>
                  </a:ext>
                </a:extLst>
              </a:tr>
              <a:tr h="377150">
                <a:tc>
                  <a:txBody>
                    <a:bodyPr/>
                    <a:lstStyle/>
                    <a:p>
                      <a:pPr marL="0" lvl="0" indent="0" algn="l" rtl="0">
                        <a:spcBef>
                          <a:spcPts val="0"/>
                        </a:spcBef>
                        <a:spcAft>
                          <a:spcPts val="0"/>
                        </a:spcAft>
                        <a:buNone/>
                      </a:pPr>
                      <a:r>
                        <a:rPr lang="en" sz="1800">
                          <a:solidFill>
                            <a:schemeClr val="bg1"/>
                          </a:solidFill>
                        </a:rPr>
                        <a:t>Prof. Blake Hannaford</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medical robotics, telerobotics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4"/>
                  </a:ext>
                </a:extLst>
              </a:tr>
              <a:tr h="377150">
                <a:tc>
                  <a:txBody>
                    <a:bodyPr/>
                    <a:lstStyle/>
                    <a:p>
                      <a:pPr marL="0" lvl="0" indent="0" algn="l" rtl="0">
                        <a:spcBef>
                          <a:spcPts val="0"/>
                        </a:spcBef>
                        <a:spcAft>
                          <a:spcPts val="0"/>
                        </a:spcAft>
                        <a:buNone/>
                      </a:pPr>
                      <a:r>
                        <a:rPr lang="en" sz="1800">
                          <a:solidFill>
                            <a:schemeClr val="bg1"/>
                          </a:solidFill>
                        </a:rPr>
                        <a:t>Prof. Eric Klavins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5"/>
                  </a:ext>
                </a:extLst>
              </a:tr>
              <a:tr h="377150">
                <a:tc>
                  <a:txBody>
                    <a:bodyPr/>
                    <a:lstStyle/>
                    <a:p>
                      <a:pPr marL="0" lvl="0" indent="0" algn="l" rtl="0">
                        <a:spcBef>
                          <a:spcPts val="0"/>
                        </a:spcBef>
                        <a:spcAft>
                          <a:spcPts val="0"/>
                        </a:spcAft>
                        <a:buNone/>
                      </a:pPr>
                      <a:r>
                        <a:rPr lang="en" sz="1800">
                          <a:solidFill>
                            <a:schemeClr val="bg1"/>
                          </a:solidFill>
                        </a:rPr>
                        <a:t>Prof. Alex Mamishev</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sensor design and integration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6"/>
                  </a:ext>
                </a:extLst>
              </a:tr>
              <a:tr h="377150">
                <a:tc>
                  <a:txBody>
                    <a:bodyPr/>
                    <a:lstStyle/>
                    <a:p>
                      <a:pPr marL="0" lvl="0" indent="0" algn="l" rtl="0">
                        <a:spcBef>
                          <a:spcPts val="0"/>
                        </a:spcBef>
                        <a:spcAft>
                          <a:spcPts val="0"/>
                        </a:spcAft>
                        <a:buNone/>
                      </a:pPr>
                      <a:r>
                        <a:rPr lang="en" sz="1800">
                          <a:solidFill>
                            <a:schemeClr val="bg1"/>
                          </a:solidFill>
                        </a:rPr>
                        <a:t>Prof. Lillian Ratliff</a:t>
                      </a:r>
                      <a:endParaRPr sz="1800">
                        <a:solidFill>
                          <a:schemeClr val="bg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600">
                          <a:solidFill>
                            <a:schemeClr val="bg1"/>
                          </a:solidFill>
                        </a:rPr>
                        <a:t>cyber-physical systems (CPS)</a:t>
                      </a:r>
                      <a:endParaRPr sz="18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7"/>
                  </a:ext>
                </a:extLst>
              </a:tr>
              <a:tr h="377150">
                <a:tc>
                  <a:txBody>
                    <a:bodyPr/>
                    <a:lstStyle/>
                    <a:p>
                      <a:pPr marL="0" lvl="0" indent="0" algn="l" rtl="0">
                        <a:spcBef>
                          <a:spcPts val="0"/>
                        </a:spcBef>
                        <a:spcAft>
                          <a:spcPts val="0"/>
                        </a:spcAft>
                        <a:buNone/>
                      </a:pPr>
                      <a:r>
                        <a:rPr lang="en" sz="1800">
                          <a:solidFill>
                            <a:schemeClr val="bg1"/>
                          </a:solidFill>
                        </a:rPr>
                        <a:t>Prof. Matt Reynolds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ultra-low power sensing, computation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8"/>
                  </a:ext>
                </a:extLst>
              </a:tr>
              <a:tr h="377150">
                <a:tc>
                  <a:txBody>
                    <a:bodyPr/>
                    <a:lstStyle/>
                    <a:p>
                      <a:pPr marL="0" lvl="0" indent="0" algn="l" rtl="0">
                        <a:spcBef>
                          <a:spcPts val="0"/>
                        </a:spcBef>
                        <a:spcAft>
                          <a:spcPts val="0"/>
                        </a:spcAft>
                        <a:buNone/>
                      </a:pPr>
                      <a:r>
                        <a:rPr lang="en" sz="1800">
                          <a:solidFill>
                            <a:schemeClr val="bg1"/>
                          </a:solidFill>
                        </a:rPr>
                        <a:t>Prof. Georg Seelig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9"/>
                  </a:ext>
                </a:extLst>
              </a:tr>
              <a:tr h="377150">
                <a:tc>
                  <a:txBody>
                    <a:bodyPr/>
                    <a:lstStyle/>
                    <a:p>
                      <a:pPr marL="0" lvl="0" indent="0" algn="l" rtl="0">
                        <a:spcBef>
                          <a:spcPts val="0"/>
                        </a:spcBef>
                        <a:spcAft>
                          <a:spcPts val="0"/>
                        </a:spcAft>
                        <a:buClr>
                          <a:schemeClr val="dk1"/>
                        </a:buClr>
                        <a:buSzPts val="1100"/>
                        <a:buFont typeface="Arial"/>
                        <a:buNone/>
                      </a:pPr>
                      <a:r>
                        <a:rPr lang="en" sz="1800">
                          <a:solidFill>
                            <a:schemeClr val="bg1"/>
                          </a:solidFill>
                        </a:rPr>
                        <a:t>Prof. Eli Shlizerman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data-driven dynamical systems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10"/>
                  </a:ext>
                </a:extLst>
              </a:tr>
              <a:tr h="377150">
                <a:tc>
                  <a:txBody>
                    <a:bodyPr/>
                    <a:lstStyle/>
                    <a:p>
                      <a:pPr marL="0" lvl="0" indent="0" algn="l" rtl="0">
                        <a:spcBef>
                          <a:spcPts val="0"/>
                        </a:spcBef>
                        <a:spcAft>
                          <a:spcPts val="0"/>
                        </a:spcAft>
                        <a:buNone/>
                      </a:pPr>
                      <a:r>
                        <a:rPr lang="en" sz="1800">
                          <a:solidFill>
                            <a:schemeClr val="bg1"/>
                          </a:solidFill>
                        </a:rPr>
                        <a:t>Prof. Baosen Zhang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cyber-physical systems (CPS)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dirty="0">
                        <a:solidFill>
                          <a:schemeClr val="bg1"/>
                        </a:solidFill>
                      </a:endParaRPr>
                    </a:p>
                  </a:txBody>
                  <a:tcPr marL="91425" marR="91425" marT="91425" marB="91425"/>
                </a:tc>
                <a:extLst>
                  <a:ext uri="{0D108BD9-81ED-4DB2-BD59-A6C34878D82A}">
                    <a16:rowId xmlns:a16="http://schemas.microsoft.com/office/drawing/2014/main" val="10011"/>
                  </a:ext>
                </a:extLst>
              </a:tr>
            </a:tbl>
          </a:graphicData>
        </a:graphic>
      </p:graphicFrame>
      <p:pic>
        <p:nvPicPr>
          <p:cNvPr id="62" name="Google Shape;62;p14"/>
          <p:cNvPicPr preferRelativeResize="0"/>
          <p:nvPr/>
        </p:nvPicPr>
        <p:blipFill>
          <a:blip r:embed="rId3">
            <a:alphaModFix/>
          </a:blip>
          <a:stretch>
            <a:fillRect/>
          </a:stretch>
        </p:blipFill>
        <p:spPr>
          <a:xfrm>
            <a:off x="8058703" y="3296804"/>
            <a:ext cx="1085297" cy="1085297"/>
          </a:xfrm>
          <a:prstGeom prst="rect">
            <a:avLst/>
          </a:prstGeom>
          <a:noFill/>
          <a:ln>
            <a:noFill/>
          </a:ln>
        </p:spPr>
      </p:pic>
      <p:pic>
        <p:nvPicPr>
          <p:cNvPr id="63" name="Google Shape;63;p14"/>
          <p:cNvPicPr preferRelativeResize="0"/>
          <p:nvPr/>
        </p:nvPicPr>
        <p:blipFill>
          <a:blip r:embed="rId4">
            <a:alphaModFix/>
          </a:blip>
          <a:stretch>
            <a:fillRect/>
          </a:stretch>
        </p:blipFill>
        <p:spPr>
          <a:xfrm>
            <a:off x="7006736" y="2949324"/>
            <a:ext cx="959352" cy="959352"/>
          </a:xfrm>
          <a:prstGeom prst="rect">
            <a:avLst/>
          </a:prstGeom>
          <a:noFill/>
          <a:ln>
            <a:noFill/>
          </a:ln>
        </p:spPr>
      </p:pic>
      <p:pic>
        <p:nvPicPr>
          <p:cNvPr id="64" name="Google Shape;64;p14"/>
          <p:cNvPicPr preferRelativeResize="0"/>
          <p:nvPr/>
        </p:nvPicPr>
        <p:blipFill>
          <a:blip r:embed="rId5">
            <a:alphaModFix/>
          </a:blip>
          <a:stretch>
            <a:fillRect/>
          </a:stretch>
        </p:blipFill>
        <p:spPr>
          <a:xfrm>
            <a:off x="5992985" y="4902530"/>
            <a:ext cx="959352" cy="965385"/>
          </a:xfrm>
          <a:prstGeom prst="rect">
            <a:avLst/>
          </a:prstGeom>
          <a:noFill/>
          <a:ln>
            <a:noFill/>
          </a:ln>
        </p:spPr>
      </p:pic>
      <p:pic>
        <p:nvPicPr>
          <p:cNvPr id="65" name="Google Shape;65;p14"/>
          <p:cNvPicPr preferRelativeResize="0"/>
          <p:nvPr/>
        </p:nvPicPr>
        <p:blipFill>
          <a:blip r:embed="rId6">
            <a:alphaModFix/>
          </a:blip>
          <a:stretch>
            <a:fillRect/>
          </a:stretch>
        </p:blipFill>
        <p:spPr>
          <a:xfrm>
            <a:off x="8156182" y="2217397"/>
            <a:ext cx="890340" cy="890340"/>
          </a:xfrm>
          <a:prstGeom prst="rect">
            <a:avLst/>
          </a:prstGeom>
          <a:noFill/>
          <a:ln>
            <a:noFill/>
          </a:ln>
        </p:spPr>
      </p:pic>
      <p:pic>
        <p:nvPicPr>
          <p:cNvPr id="66" name="Google Shape;66;p14"/>
          <p:cNvPicPr preferRelativeResize="0"/>
          <p:nvPr/>
        </p:nvPicPr>
        <p:blipFill>
          <a:blip r:embed="rId7">
            <a:alphaModFix/>
          </a:blip>
          <a:stretch>
            <a:fillRect/>
          </a:stretch>
        </p:blipFill>
        <p:spPr>
          <a:xfrm>
            <a:off x="7000274" y="1773727"/>
            <a:ext cx="1011527" cy="1011527"/>
          </a:xfrm>
          <a:prstGeom prst="rect">
            <a:avLst/>
          </a:prstGeom>
          <a:noFill/>
          <a:ln>
            <a:noFill/>
          </a:ln>
        </p:spPr>
      </p:pic>
      <p:pic>
        <p:nvPicPr>
          <p:cNvPr id="67" name="Google Shape;67;p14"/>
          <p:cNvPicPr preferRelativeResize="0"/>
          <p:nvPr/>
        </p:nvPicPr>
        <p:blipFill>
          <a:blip r:embed="rId8">
            <a:alphaModFix/>
          </a:blip>
          <a:stretch>
            <a:fillRect/>
          </a:stretch>
        </p:blipFill>
        <p:spPr>
          <a:xfrm>
            <a:off x="5992984" y="1425544"/>
            <a:ext cx="959352" cy="959352"/>
          </a:xfrm>
          <a:prstGeom prst="rect">
            <a:avLst/>
          </a:prstGeom>
          <a:noFill/>
          <a:ln>
            <a:noFill/>
          </a:ln>
        </p:spPr>
      </p:pic>
      <p:pic>
        <p:nvPicPr>
          <p:cNvPr id="68" name="Google Shape;68;p14"/>
          <p:cNvPicPr preferRelativeResize="0"/>
          <p:nvPr/>
        </p:nvPicPr>
        <p:blipFill>
          <a:blip r:embed="rId9">
            <a:alphaModFix/>
          </a:blip>
          <a:stretch>
            <a:fillRect/>
          </a:stretch>
        </p:blipFill>
        <p:spPr>
          <a:xfrm>
            <a:off x="7043484" y="5308618"/>
            <a:ext cx="959319" cy="959319"/>
          </a:xfrm>
          <a:prstGeom prst="rect">
            <a:avLst/>
          </a:prstGeom>
          <a:noFill/>
          <a:ln>
            <a:noFill/>
          </a:ln>
        </p:spPr>
      </p:pic>
      <p:pic>
        <p:nvPicPr>
          <p:cNvPr id="69" name="Google Shape;69;p14"/>
          <p:cNvPicPr preferRelativeResize="0"/>
          <p:nvPr/>
        </p:nvPicPr>
        <p:blipFill>
          <a:blip r:embed="rId10">
            <a:alphaModFix/>
          </a:blip>
          <a:stretch>
            <a:fillRect/>
          </a:stretch>
        </p:blipFill>
        <p:spPr>
          <a:xfrm>
            <a:off x="8087464" y="5525452"/>
            <a:ext cx="1011525" cy="1011525"/>
          </a:xfrm>
          <a:prstGeom prst="rect">
            <a:avLst/>
          </a:prstGeom>
          <a:noFill/>
          <a:ln>
            <a:noFill/>
          </a:ln>
        </p:spPr>
      </p:pic>
      <p:pic>
        <p:nvPicPr>
          <p:cNvPr id="70" name="Google Shape;70;p14"/>
          <p:cNvPicPr preferRelativeResize="0"/>
          <p:nvPr/>
        </p:nvPicPr>
        <p:blipFill>
          <a:blip r:embed="rId11">
            <a:alphaModFix/>
          </a:blip>
          <a:stretch>
            <a:fillRect/>
          </a:stretch>
        </p:blipFill>
        <p:spPr>
          <a:xfrm>
            <a:off x="5966898" y="3742965"/>
            <a:ext cx="1011525" cy="1011525"/>
          </a:xfrm>
          <a:prstGeom prst="rect">
            <a:avLst/>
          </a:prstGeom>
          <a:noFill/>
          <a:ln>
            <a:noFill/>
          </a:ln>
        </p:spPr>
      </p:pic>
      <p:pic>
        <p:nvPicPr>
          <p:cNvPr id="71" name="Google Shape;71;p14"/>
          <p:cNvPicPr preferRelativeResize="0"/>
          <p:nvPr/>
        </p:nvPicPr>
        <p:blipFill>
          <a:blip r:embed="rId12">
            <a:alphaModFix/>
          </a:blip>
          <a:stretch>
            <a:fillRect/>
          </a:stretch>
        </p:blipFill>
        <p:spPr>
          <a:xfrm>
            <a:off x="8121680" y="4587868"/>
            <a:ext cx="959319" cy="959319"/>
          </a:xfrm>
          <a:prstGeom prst="rect">
            <a:avLst/>
          </a:prstGeom>
          <a:noFill/>
          <a:ln>
            <a:noFill/>
          </a:ln>
        </p:spPr>
      </p:pic>
      <p:pic>
        <p:nvPicPr>
          <p:cNvPr id="72" name="Google Shape;72;p14"/>
          <p:cNvPicPr preferRelativeResize="0"/>
          <p:nvPr/>
        </p:nvPicPr>
        <p:blipFill>
          <a:blip r:embed="rId13">
            <a:alphaModFix/>
          </a:blip>
          <a:stretch>
            <a:fillRect/>
          </a:stretch>
        </p:blipFill>
        <p:spPr>
          <a:xfrm>
            <a:off x="5979343" y="2573860"/>
            <a:ext cx="986634" cy="986634"/>
          </a:xfrm>
          <a:prstGeom prst="rect">
            <a:avLst/>
          </a:prstGeom>
          <a:noFill/>
          <a:ln>
            <a:noFill/>
          </a:ln>
        </p:spPr>
      </p:pic>
      <p:pic>
        <p:nvPicPr>
          <p:cNvPr id="73" name="Google Shape;73;p14"/>
          <p:cNvPicPr preferRelativeResize="0"/>
          <p:nvPr/>
        </p:nvPicPr>
        <p:blipFill>
          <a:blip r:embed="rId14">
            <a:alphaModFix/>
          </a:blip>
          <a:stretch>
            <a:fillRect/>
          </a:stretch>
        </p:blipFill>
        <p:spPr>
          <a:xfrm>
            <a:off x="7043451" y="4115010"/>
            <a:ext cx="959385" cy="959385"/>
          </a:xfrm>
          <a:prstGeom prst="rect">
            <a:avLst/>
          </a:prstGeom>
          <a:noFill/>
          <a:ln>
            <a:noFill/>
          </a:ln>
        </p:spPr>
      </p:pic>
      <p:sp>
        <p:nvSpPr>
          <p:cNvPr id="22" name="Text Placeholder 1">
            <a:extLst>
              <a:ext uri="{FF2B5EF4-FFF2-40B4-BE49-F238E27FC236}">
                <a16:creationId xmlns:a16="http://schemas.microsoft.com/office/drawing/2014/main" id="{505F59CF-3BD9-485A-B161-E35FDD936271}"/>
              </a:ext>
            </a:extLst>
          </p:cNvPr>
          <p:cNvSpPr txBox="1">
            <a:spLocks/>
          </p:cNvSpPr>
          <p:nvPr/>
        </p:nvSpPr>
        <p:spPr>
          <a:xfrm>
            <a:off x="0" y="0"/>
            <a:ext cx="9144000" cy="952676"/>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ct val="20000"/>
              </a:spcBef>
              <a:spcAft>
                <a:spcPts val="0"/>
              </a:spcAft>
              <a:buClrTx/>
              <a:buSzTx/>
              <a:buFont typeface="Arial"/>
              <a:buNone/>
              <a:tabLst/>
              <a:defRPr/>
            </a:pPr>
            <a:r>
              <a:rPr kumimoji="0" lang="en-US" sz="4800" b="1" i="0" u="none" strike="noStrike" kern="1200" cap="none" spc="0" normalizeH="0" baseline="0" noProof="0" dirty="0">
                <a:ln>
                  <a:noFill/>
                </a:ln>
                <a:solidFill>
                  <a:srgbClr val="FFFFFF"/>
                </a:solidFill>
                <a:effectLst/>
                <a:uLnTx/>
                <a:uFillTx/>
                <a:latin typeface="Calibri" charset="0"/>
                <a:cs typeface="Calibri" charset="0"/>
              </a:rPr>
              <a:t>ECE systems / controls / robotics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2397820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406174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92673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401797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life outcomes</a:t>
            </a:r>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
        <p:nvSpPr>
          <p:cNvPr id="14" name="Text Placeholder 2">
            <a:extLst>
              <a:ext uri="{FF2B5EF4-FFF2-40B4-BE49-F238E27FC236}">
                <a16:creationId xmlns:a16="http://schemas.microsoft.com/office/drawing/2014/main" id="{DF750AC9-EA72-40B1-BF05-FB73AF0C7A02}"/>
              </a:ext>
            </a:extLst>
          </p:cNvPr>
          <p:cNvSpPr>
            <a:spLocks noGrp="1"/>
          </p:cNvSpPr>
          <p:nvPr>
            <p:ph type="body" sz="quarter" idx="11"/>
          </p:nvPr>
        </p:nvSpPr>
        <p:spPr>
          <a:xfrm>
            <a:off x="-13034" y="1915658"/>
            <a:ext cx="9157034" cy="1584774"/>
          </a:xfrm>
        </p:spPr>
        <p:txBody>
          <a:bodyPr anchor="ctr"/>
          <a:lstStyle/>
          <a:p>
            <a:r>
              <a:rPr lang="en-US" dirty="0"/>
              <a:t>translate the physical world into </a:t>
            </a:r>
            <a:r>
              <a:rPr lang="en-US" b="1" i="1" dirty="0"/>
              <a:t>equations</a:t>
            </a:r>
          </a:p>
          <a:p>
            <a:r>
              <a:rPr lang="en-US" b="1" i="1" dirty="0"/>
              <a:t>transform </a:t>
            </a:r>
            <a:r>
              <a:rPr lang="en-US" dirty="0"/>
              <a:t>the equations to do anything you want</a:t>
            </a:r>
          </a:p>
          <a:p>
            <a:r>
              <a:rPr lang="en-US" dirty="0"/>
              <a:t>in effect, you will be able to ... </a:t>
            </a:r>
            <a:r>
              <a:rPr lang="en-US" b="1" i="1" dirty="0"/>
              <a:t>control</a:t>
            </a:r>
            <a:r>
              <a:rPr lang="en-US" b="1" dirty="0"/>
              <a:t> </a:t>
            </a:r>
            <a:r>
              <a:rPr lang="en-US" dirty="0"/>
              <a:t>... </a:t>
            </a:r>
            <a:r>
              <a:rPr lang="en-US" b="1" i="1" dirty="0"/>
              <a:t>systems</a:t>
            </a:r>
          </a:p>
        </p:txBody>
      </p:sp>
    </p:spTree>
    <p:extLst>
      <p:ext uri="{BB962C8B-B14F-4D97-AF65-F5344CB8AC3E}">
        <p14:creationId xmlns:p14="http://schemas.microsoft.com/office/powerpoint/2010/main" val="293015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27369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340009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origins of feedback control</a:t>
            </a:r>
          </a:p>
        </p:txBody>
      </p:sp>
    </p:spTree>
    <p:extLst>
      <p:ext uri="{BB962C8B-B14F-4D97-AF65-F5344CB8AC3E}">
        <p14:creationId xmlns:p14="http://schemas.microsoft.com/office/powerpoint/2010/main" val="4274469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D179DA-71F7-4969-8996-21817B294240}"/>
              </a:ext>
            </a:extLst>
          </p:cNvPr>
          <p:cNvPicPr>
            <a:picLocks noChangeAspect="1"/>
          </p:cNvPicPr>
          <p:nvPr/>
        </p:nvPicPr>
        <p:blipFill>
          <a:blip r:embed="rId2"/>
          <a:stretch>
            <a:fillRect/>
          </a:stretch>
        </p:blipFill>
        <p:spPr>
          <a:xfrm>
            <a:off x="0" y="0"/>
            <a:ext cx="4637989" cy="6867941"/>
          </a:xfrm>
          <a:prstGeom prst="rect">
            <a:avLst/>
          </a:prstGeom>
        </p:spPr>
      </p:pic>
      <p:sp>
        <p:nvSpPr>
          <p:cNvPr id="6" name="Text Placeholder 2">
            <a:extLst>
              <a:ext uri="{FF2B5EF4-FFF2-40B4-BE49-F238E27FC236}">
                <a16:creationId xmlns:a16="http://schemas.microsoft.com/office/drawing/2014/main" id="{AF9013AE-2AC0-482C-A788-C8B8BDB4D716}"/>
              </a:ext>
            </a:extLst>
          </p:cNvPr>
          <p:cNvSpPr>
            <a:spLocks noGrp="1"/>
          </p:cNvSpPr>
          <p:nvPr>
            <p:ph type="body" sz="quarter" idx="11"/>
          </p:nvPr>
        </p:nvSpPr>
        <p:spPr>
          <a:xfrm>
            <a:off x="4835951" y="-1"/>
            <a:ext cx="3827282" cy="6867941"/>
          </a:xfrm>
        </p:spPr>
        <p:txBody>
          <a:bodyPr anchor="ctr"/>
          <a:lstStyle/>
          <a:p>
            <a:pPr marL="0" indent="0">
              <a:buNone/>
            </a:pPr>
            <a:r>
              <a:rPr lang="en-US" b="1" dirty="0"/>
              <a:t>Otto Mayr </a:t>
            </a:r>
          </a:p>
          <a:p>
            <a:pPr marL="0" indent="0">
              <a:buNone/>
            </a:pPr>
            <a:r>
              <a:rPr lang="en-US" dirty="0"/>
              <a:t>“</a:t>
            </a:r>
            <a:r>
              <a:rPr lang="en-US" i="1" dirty="0"/>
              <a:t>The Origins of Feedback Control</a:t>
            </a:r>
            <a:r>
              <a:rPr lang="en-US" dirty="0"/>
              <a:t>” </a:t>
            </a:r>
          </a:p>
          <a:p>
            <a:pPr marL="0" indent="0">
              <a:buNone/>
            </a:pPr>
            <a:r>
              <a:rPr lang="en-US" dirty="0"/>
              <a:t>MIT Press 1970</a:t>
            </a:r>
          </a:p>
        </p:txBody>
      </p:sp>
    </p:spTree>
    <p:extLst>
      <p:ext uri="{BB962C8B-B14F-4D97-AF65-F5344CB8AC3E}">
        <p14:creationId xmlns:p14="http://schemas.microsoft.com/office/powerpoint/2010/main" val="1262202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3395A2-43F6-410F-B6C5-E87CD0520161}"/>
              </a:ext>
            </a:extLst>
          </p:cNvPr>
          <p:cNvPicPr>
            <a:picLocks noChangeAspect="1"/>
          </p:cNvPicPr>
          <p:nvPr/>
        </p:nvPicPr>
        <p:blipFill>
          <a:blip r:embed="rId2"/>
          <a:stretch>
            <a:fillRect/>
          </a:stretch>
        </p:blipFill>
        <p:spPr>
          <a:xfrm>
            <a:off x="-342551" y="0"/>
            <a:ext cx="6723676" cy="6858000"/>
          </a:xfrm>
          <a:prstGeom prst="rect">
            <a:avLst/>
          </a:prstGeom>
        </p:spPr>
      </p:pic>
      <p:grpSp>
        <p:nvGrpSpPr>
          <p:cNvPr id="9" name="Group 8">
            <a:extLst>
              <a:ext uri="{FF2B5EF4-FFF2-40B4-BE49-F238E27FC236}">
                <a16:creationId xmlns:a16="http://schemas.microsoft.com/office/drawing/2014/main" id="{574514FE-E1CF-44FF-AA60-8CF9AFEAFC6D}"/>
              </a:ext>
            </a:extLst>
          </p:cNvPr>
          <p:cNvGrpSpPr/>
          <p:nvPr/>
        </p:nvGrpSpPr>
        <p:grpSpPr>
          <a:xfrm>
            <a:off x="3038141" y="94269"/>
            <a:ext cx="6011589" cy="6267322"/>
            <a:chOff x="3038141" y="94269"/>
            <a:chExt cx="6011589" cy="6267322"/>
          </a:xfrm>
        </p:grpSpPr>
        <p:pic>
          <p:nvPicPr>
            <p:cNvPr id="5" name="Picture 4">
              <a:extLst>
                <a:ext uri="{FF2B5EF4-FFF2-40B4-BE49-F238E27FC236}">
                  <a16:creationId xmlns:a16="http://schemas.microsoft.com/office/drawing/2014/main" id="{3F9C9E8A-9790-47AD-8401-A7DF045A6042}"/>
                </a:ext>
              </a:extLst>
            </p:cNvPr>
            <p:cNvPicPr>
              <a:picLocks noChangeAspect="1"/>
            </p:cNvPicPr>
            <p:nvPr/>
          </p:nvPicPr>
          <p:blipFill>
            <a:blip r:embed="rId3"/>
            <a:stretch>
              <a:fillRect/>
            </a:stretch>
          </p:blipFill>
          <p:spPr>
            <a:xfrm>
              <a:off x="5373277" y="94269"/>
              <a:ext cx="3676453" cy="6267322"/>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CB32DA2E-1340-4F96-9FD6-171400DE1375}"/>
                </a:ext>
              </a:extLst>
            </p:cNvPr>
            <p:cNvSpPr/>
            <p:nvPr/>
          </p:nvSpPr>
          <p:spPr>
            <a:xfrm>
              <a:off x="3038141" y="1404594"/>
              <a:ext cx="732583" cy="1376313"/>
            </a:xfrm>
            <a:prstGeom prst="rect">
              <a:avLst/>
            </a:prstGeom>
            <a:noFill/>
            <a:ln w="762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18C47E06-1780-4C21-A271-A5714872210B}"/>
              </a:ext>
            </a:extLst>
          </p:cNvPr>
          <p:cNvSpPr txBox="1"/>
          <p:nvPr/>
        </p:nvSpPr>
        <p:spPr>
          <a:xfrm>
            <a:off x="2076980" y="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156546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2DFE-D2D1-4C69-812F-407D95DB7BB0}"/>
              </a:ext>
            </a:extLst>
          </p:cNvPr>
          <p:cNvPicPr>
            <a:picLocks noChangeAspect="1"/>
          </p:cNvPicPr>
          <p:nvPr/>
        </p:nvPicPr>
        <p:blipFill>
          <a:blip r:embed="rId2"/>
          <a:stretch>
            <a:fillRect/>
          </a:stretch>
        </p:blipFill>
        <p:spPr>
          <a:xfrm>
            <a:off x="414337" y="295275"/>
            <a:ext cx="8315325" cy="6267450"/>
          </a:xfrm>
          <a:prstGeom prst="rect">
            <a:avLst/>
          </a:prstGeom>
        </p:spPr>
      </p:pic>
      <p:pic>
        <p:nvPicPr>
          <p:cNvPr id="7" name="Picture 6">
            <a:extLst>
              <a:ext uri="{FF2B5EF4-FFF2-40B4-BE49-F238E27FC236}">
                <a16:creationId xmlns:a16="http://schemas.microsoft.com/office/drawing/2014/main" id="{83479500-60EB-4A5E-BA00-A1DFD8CA02E8}"/>
              </a:ext>
            </a:extLst>
          </p:cNvPr>
          <p:cNvPicPr>
            <a:picLocks noChangeAspect="1"/>
          </p:cNvPicPr>
          <p:nvPr/>
        </p:nvPicPr>
        <p:blipFill>
          <a:blip r:embed="rId3"/>
          <a:stretch>
            <a:fillRect/>
          </a:stretch>
        </p:blipFill>
        <p:spPr>
          <a:xfrm>
            <a:off x="480766" y="2293821"/>
            <a:ext cx="1331807" cy="2270357"/>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5E2A57BA-B895-4156-86D9-7F1B2A8D0D22}"/>
              </a:ext>
            </a:extLst>
          </p:cNvPr>
          <p:cNvSpPr/>
          <p:nvPr/>
        </p:nvSpPr>
        <p:spPr>
          <a:xfrm>
            <a:off x="2686638" y="2846894"/>
            <a:ext cx="3478491" cy="772999"/>
          </a:xfrm>
          <a:prstGeom prst="rect">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1BF1D7-E35F-4258-B0EB-CDF5A8BD6FD6}"/>
              </a:ext>
            </a:extLst>
          </p:cNvPr>
          <p:cNvSpPr txBox="1"/>
          <p:nvPr/>
        </p:nvSpPr>
        <p:spPr>
          <a:xfrm>
            <a:off x="2076980" y="9427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35039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1359BF-93BB-4311-9411-02D14546BD17}"/>
              </a:ext>
            </a:extLst>
          </p:cNvPr>
          <p:cNvPicPr>
            <a:picLocks noChangeAspect="1"/>
          </p:cNvPicPr>
          <p:nvPr/>
        </p:nvPicPr>
        <p:blipFill>
          <a:blip r:embed="rId2"/>
          <a:stretch>
            <a:fillRect/>
          </a:stretch>
        </p:blipFill>
        <p:spPr>
          <a:xfrm>
            <a:off x="1344580" y="0"/>
            <a:ext cx="6969862" cy="6858000"/>
          </a:xfrm>
          <a:prstGeom prst="rect">
            <a:avLst/>
          </a:prstGeom>
        </p:spPr>
      </p:pic>
      <p:sp>
        <p:nvSpPr>
          <p:cNvPr id="9" name="TextBox 8">
            <a:extLst>
              <a:ext uri="{FF2B5EF4-FFF2-40B4-BE49-F238E27FC236}">
                <a16:creationId xmlns:a16="http://schemas.microsoft.com/office/drawing/2014/main" id="{85D0BDBE-C5C6-4A9A-B178-E415E36E8CAD}"/>
              </a:ext>
            </a:extLst>
          </p:cNvPr>
          <p:cNvSpPr txBox="1"/>
          <p:nvPr/>
        </p:nvSpPr>
        <p:spPr>
          <a:xfrm>
            <a:off x="2637657" y="160255"/>
            <a:ext cx="1922321" cy="646331"/>
          </a:xfrm>
          <a:prstGeom prst="rect">
            <a:avLst/>
          </a:prstGeom>
          <a:noFill/>
        </p:spPr>
        <p:txBody>
          <a:bodyPr wrap="none" rtlCol="0">
            <a:spAutoFit/>
          </a:bodyPr>
          <a:lstStyle/>
          <a:p>
            <a:pPr algn="ctr"/>
            <a:r>
              <a:rPr lang="en-US" sz="3600" b="1" dirty="0">
                <a:solidFill>
                  <a:schemeClr val="tx2"/>
                </a:solidFill>
              </a:rPr>
              <a:t>≈1100 CE</a:t>
            </a:r>
          </a:p>
        </p:txBody>
      </p:sp>
    </p:spTree>
    <p:extLst>
      <p:ext uri="{BB962C8B-B14F-4D97-AF65-F5344CB8AC3E}">
        <p14:creationId xmlns:p14="http://schemas.microsoft.com/office/powerpoint/2010/main" val="541716520"/>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8140</TotalTime>
  <Words>597</Words>
  <Application>Microsoft Office PowerPoint</Application>
  <PresentationFormat>On-screen Show (4:3)</PresentationFormat>
  <Paragraphs>85</Paragraphs>
  <Slides>22</Slides>
  <Notes>1</Notes>
  <HiddenSlides>0</HiddenSlides>
  <MMClips>6</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Arial</vt:lpstr>
      <vt:lpstr>Calibri</vt:lpstr>
      <vt:lpstr>Encode Sans Normal Black</vt:lpstr>
      <vt:lpstr>Helvetica Neue</vt:lpstr>
      <vt:lpstr>LatoWeb</vt:lpstr>
      <vt:lpstr>Lucida Grande</vt:lpstr>
      <vt:lpstr>LucidaGrande</vt:lpstr>
      <vt:lpstr>Open Sans Light</vt:lpstr>
      <vt:lpstr>Uni Sans Regular</vt:lpstr>
      <vt:lpstr>Custom Design</vt:lpstr>
      <vt:lpstr>1_Custom Design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Sam Burden</cp:lastModifiedBy>
  <cp:revision>239</cp:revision>
  <dcterms:created xsi:type="dcterms:W3CDTF">2014-10-14T00:51:43Z</dcterms:created>
  <dcterms:modified xsi:type="dcterms:W3CDTF">2021-09-26T21:18:17Z</dcterms:modified>
</cp:coreProperties>
</file>